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9" r:id="rId4"/>
  </p:sldMasterIdLst>
  <p:sldIdLst>
    <p:sldId id="256" r:id="rId5"/>
    <p:sldId id="266" r:id="rId6"/>
    <p:sldId id="257" r:id="rId7"/>
    <p:sldId id="273" r:id="rId8"/>
    <p:sldId id="277" r:id="rId9"/>
    <p:sldId id="274" r:id="rId10"/>
    <p:sldId id="276" r:id="rId11"/>
    <p:sldId id="278" r:id="rId12"/>
    <p:sldId id="258" r:id="rId13"/>
    <p:sldId id="279" r:id="rId14"/>
    <p:sldId id="28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2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5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8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0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221" name="Arc 220">
            <a:extLst>
              <a:ext uri="{FF2B5EF4-FFF2-40B4-BE49-F238E27FC236}">
                <a16:creationId xmlns=""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3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=""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41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13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89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36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89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457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5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64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73883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30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4359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1107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2807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2395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5958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711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6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1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2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8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0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1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1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6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03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51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1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521903" y="2687877"/>
            <a:ext cx="561057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ru-RU" altLang="ko-KR" sz="4400" b="1" dirty="0">
                <a:solidFill>
                  <a:prstClr val="white"/>
                </a:solidFill>
                <a:latin typeface="Bahnschrift" panose="020B0502040204020203" pitchFamily="34" charset="0"/>
                <a:cs typeface="Arial" pitchFamily="34" charset="0"/>
              </a:rPr>
              <a:t>Конвертеры в </a:t>
            </a:r>
            <a:r>
              <a:rPr lang="en-US" altLang="ko-KR" sz="4400" b="1" dirty="0">
                <a:solidFill>
                  <a:prstClr val="white"/>
                </a:solidFill>
                <a:latin typeface="Bahnschrift" panose="020B0502040204020203" pitchFamily="34" charset="0"/>
                <a:cs typeface="Arial" pitchFamily="34" charset="0"/>
              </a:rPr>
              <a:t>Xamarin</a:t>
            </a:r>
            <a:endParaRPr lang="ko-KR" altLang="en-US" sz="4400" b="1" dirty="0">
              <a:solidFill>
                <a:prstClr val="white"/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527CFAF-7CCE-44BB-AF72-C1F244779008}"/>
              </a:ext>
            </a:extLst>
          </p:cNvPr>
          <p:cNvGrpSpPr/>
          <p:nvPr/>
        </p:nvGrpSpPr>
        <p:grpSpPr>
          <a:xfrm>
            <a:off x="361896" y="1498187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="" xmlns:a16="http://schemas.microsoft.com/office/drawing/2014/main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="" xmlns:a16="http://schemas.microsoft.com/office/drawing/2014/main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="" xmlns:a16="http://schemas.microsoft.com/office/drawing/2014/main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="" xmlns:a16="http://schemas.microsoft.com/office/drawing/2014/main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="" xmlns:a16="http://schemas.microsoft.com/office/drawing/2014/main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="" xmlns:a16="http://schemas.microsoft.com/office/drawing/2014/main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870A67-3E4D-A0CF-26BC-9574957F1393}"/>
              </a:ext>
            </a:extLst>
          </p:cNvPr>
          <p:cNvSpPr txBox="1"/>
          <p:nvPr/>
        </p:nvSpPr>
        <p:spPr>
          <a:xfrm>
            <a:off x="6521902" y="4208003"/>
            <a:ext cx="56105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ru-RU" altLang="ko-KR" sz="3200" b="1" dirty="0">
                <a:solidFill>
                  <a:prstClr val="white"/>
                </a:solidFill>
                <a:latin typeface="Bahnschrift" panose="020B0502040204020203" pitchFamily="34" charset="0"/>
                <a:cs typeface="Arial" pitchFamily="34" charset="0"/>
              </a:rPr>
              <a:t>Практическая работа №17</a:t>
            </a:r>
            <a:endParaRPr lang="ko-KR" altLang="en-US" sz="3200" b="1" dirty="0">
              <a:solidFill>
                <a:prstClr val="white"/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B63642F-E96E-293E-668C-0C29A3BD4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133FDC-3F2F-A005-5BEB-295E42CCD031}"/>
              </a:ext>
            </a:extLst>
          </p:cNvPr>
          <p:cNvSpPr txBox="1"/>
          <p:nvPr/>
        </p:nvSpPr>
        <p:spPr>
          <a:xfrm>
            <a:off x="1970282" y="344646"/>
            <a:ext cx="90116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Логика приложения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08CB09D-00BF-298E-C51A-095972D24750}"/>
              </a:ext>
            </a:extLst>
          </p:cNvPr>
          <p:cNvSpPr/>
          <p:nvPr/>
        </p:nvSpPr>
        <p:spPr>
          <a:xfrm>
            <a:off x="457200" y="1337793"/>
            <a:ext cx="11445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Bahnschrift" panose="020B0502040204020203" pitchFamily="34" charset="0"/>
              </a:rPr>
              <a:t>Управление значением кнопки через конвертацию текста </a:t>
            </a:r>
            <a:r>
              <a:rPr lang="ru-RU" sz="2800" b="1" dirty="0" smtClean="0">
                <a:latin typeface="Bahnschrift" panose="020B0502040204020203" pitchFamily="34" charset="0"/>
              </a:rPr>
              <a:t>и числа</a:t>
            </a:r>
            <a:r>
              <a:rPr lang="en-US" sz="2800" b="1" dirty="0" smtClean="0">
                <a:latin typeface="Bahnschrift" panose="020B0502040204020203" pitchFamily="34" charset="0"/>
              </a:rPr>
              <a:t>:</a:t>
            </a:r>
          </a:p>
          <a:p>
            <a:r>
              <a:rPr lang="ru-RU" sz="2800" dirty="0" smtClean="0">
                <a:latin typeface="Bahnschrift" panose="020B0502040204020203" pitchFamily="34" charset="0"/>
              </a:rPr>
              <a:t>Пользователь </a:t>
            </a:r>
            <a:r>
              <a:rPr lang="ru-RU" sz="2800" dirty="0">
                <a:latin typeface="Bahnschrift" panose="020B0502040204020203" pitchFamily="34" charset="0"/>
              </a:rPr>
              <a:t>вводит текст, на его основе динамически изменяется текст кнопки (например, описание действий).</a:t>
            </a:r>
          </a:p>
          <a:p>
            <a:r>
              <a:rPr lang="ru-RU" sz="2800" dirty="0">
                <a:latin typeface="Bahnschrift" panose="020B0502040204020203" pitchFamily="34" charset="0"/>
              </a:rPr>
              <a:t>Вводит число, которое изменяет ширину кнопки и ее положение на странице.</a:t>
            </a:r>
          </a:p>
          <a:p>
            <a:r>
              <a:rPr lang="ru-RU" sz="2800" dirty="0">
                <a:latin typeface="Bahnschrift" panose="020B0502040204020203" pitchFamily="34" charset="0"/>
              </a:rPr>
              <a:t>Логика реализуется с использованием:</a:t>
            </a:r>
          </a:p>
          <a:p>
            <a:r>
              <a:rPr lang="ru-RU" sz="2800" dirty="0">
                <a:latin typeface="Bahnschrift" panose="020B0502040204020203" pitchFamily="34" charset="0"/>
              </a:rPr>
              <a:t>Текстового конвертера (</a:t>
            </a:r>
            <a:r>
              <a:rPr lang="ru-RU" sz="2800" b="1" dirty="0" err="1" smtClean="0">
                <a:latin typeface="Bahnschrift" panose="020B0502040204020203" pitchFamily="34" charset="0"/>
              </a:rPr>
              <a:t>StringToActionConverter</a:t>
            </a:r>
            <a:r>
              <a:rPr lang="en-US" sz="2800" b="1" dirty="0" smtClean="0">
                <a:latin typeface="Bahnschrift" panose="020B0502040204020203" pitchFamily="34" charset="0"/>
              </a:rPr>
              <a:t>.</a:t>
            </a:r>
            <a:r>
              <a:rPr lang="en-US" sz="2800" b="1" dirty="0" err="1" smtClean="0">
                <a:latin typeface="Bahnschrift" panose="020B0502040204020203" pitchFamily="34" charset="0"/>
              </a:rPr>
              <a:t>cs</a:t>
            </a:r>
            <a:r>
              <a:rPr lang="ru-RU" sz="2800" dirty="0" smtClean="0">
                <a:latin typeface="Bahnschrift" panose="020B0502040204020203" pitchFamily="34" charset="0"/>
              </a:rPr>
              <a:t>) </a:t>
            </a:r>
            <a:r>
              <a:rPr lang="ru-RU" sz="2800" dirty="0">
                <a:latin typeface="Bahnschrift" panose="020B0502040204020203" pitchFamily="34" charset="0"/>
              </a:rPr>
              <a:t>для изменения текста кнопки.</a:t>
            </a:r>
          </a:p>
          <a:p>
            <a:r>
              <a:rPr lang="ru-RU" sz="2800" dirty="0">
                <a:latin typeface="Bahnschrift" panose="020B0502040204020203" pitchFamily="34" charset="0"/>
              </a:rPr>
              <a:t>Числового конвертера (</a:t>
            </a:r>
            <a:r>
              <a:rPr lang="ru-RU" sz="2800" b="1" dirty="0" err="1" smtClean="0">
                <a:latin typeface="Bahnschrift" panose="020B0502040204020203" pitchFamily="34" charset="0"/>
              </a:rPr>
              <a:t>NumberToWidthConverter</a:t>
            </a:r>
            <a:r>
              <a:rPr lang="en-US" sz="2800" b="1" dirty="0" smtClean="0">
                <a:latin typeface="Bahnschrift" panose="020B0502040204020203" pitchFamily="34" charset="0"/>
              </a:rPr>
              <a:t>.</a:t>
            </a:r>
            <a:r>
              <a:rPr lang="en-US" sz="2800" b="1" dirty="0" err="1" smtClean="0">
                <a:latin typeface="Bahnschrift" panose="020B0502040204020203" pitchFamily="34" charset="0"/>
              </a:rPr>
              <a:t>cs</a:t>
            </a:r>
            <a:r>
              <a:rPr lang="ru-RU" sz="2800" dirty="0" smtClean="0">
                <a:latin typeface="Bahnschrift" panose="020B0502040204020203" pitchFamily="34" charset="0"/>
              </a:rPr>
              <a:t>) </a:t>
            </a:r>
            <a:r>
              <a:rPr lang="ru-RU" sz="2800" dirty="0">
                <a:latin typeface="Bahnschrift" panose="020B0502040204020203" pitchFamily="34" charset="0"/>
              </a:rPr>
              <a:t>для изменения ширины кнопки и её горизонтального расположения.</a:t>
            </a:r>
            <a:endParaRPr lang="ru-RU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3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282" y="367729"/>
            <a:ext cx="9011662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Выполните задание</a:t>
            </a:r>
            <a:endParaRPr lang="ko-KR" altLang="en-US" sz="44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07" y="1303775"/>
            <a:ext cx="3095148" cy="4971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512" y="1303775"/>
            <a:ext cx="2856077" cy="4971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346" y="1303775"/>
            <a:ext cx="2894980" cy="49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0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07" y="406202"/>
            <a:ext cx="980375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Конвертеры значений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153" y="1337793"/>
            <a:ext cx="109053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141718"/>
                </a:solidFill>
                <a:latin typeface="__Karla_78bc08"/>
              </a:rPr>
              <a:t>Конвертеры значений позволяют преобразовать данные между источником привязки и целевым элементом интерфейса. Особенно полезны, если типы данных различаются или требуется дополнительное форматирование.</a:t>
            </a:r>
          </a:p>
          <a:p>
            <a:r>
              <a:rPr lang="ru-RU" sz="3200" dirty="0">
                <a:solidFill>
                  <a:srgbClr val="141718"/>
                </a:solidFill>
                <a:latin typeface="__Karla_78bc08"/>
              </a:rPr>
              <a:t>Пример.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141718"/>
                </a:solidFill>
                <a:latin typeface="__Karla_78bc08"/>
              </a:rPr>
              <a:t>Привязка между типом </a:t>
            </a:r>
            <a:r>
              <a:rPr lang="ru-RU" sz="3200" b="1" dirty="0" err="1">
                <a:solidFill>
                  <a:srgbClr val="141718"/>
                </a:solidFill>
                <a:latin typeface="__Karla_78bc08"/>
              </a:rPr>
              <a:t>DateTime</a:t>
            </a:r>
            <a:r>
              <a:rPr lang="ru-RU" sz="3200" dirty="0">
                <a:solidFill>
                  <a:srgbClr val="141718"/>
                </a:solidFill>
                <a:latin typeface="__Karla_78bc08"/>
              </a:rPr>
              <a:t> (в источнике) и типом </a:t>
            </a:r>
            <a:r>
              <a:rPr lang="ru-RU" sz="3200" b="1" dirty="0" err="1">
                <a:solidFill>
                  <a:srgbClr val="141718"/>
                </a:solidFill>
                <a:latin typeface="__Karla_78bc08"/>
              </a:rPr>
              <a:t>string</a:t>
            </a:r>
            <a:r>
              <a:rPr lang="ru-RU" sz="3200" dirty="0">
                <a:solidFill>
                  <a:srgbClr val="141718"/>
                </a:solidFill>
                <a:latin typeface="__Karla_78bc08"/>
              </a:rPr>
              <a:t> (в целевом элементе интерфейса).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141718"/>
                </a:solidFill>
                <a:latin typeface="__Karla_78bc08"/>
              </a:rPr>
              <a:t>Преобразование цвета (</a:t>
            </a:r>
            <a:r>
              <a:rPr lang="ru-RU" sz="3200" b="1" dirty="0" err="1">
                <a:solidFill>
                  <a:srgbClr val="141718"/>
                </a:solidFill>
                <a:latin typeface="__Karla_78bc08"/>
              </a:rPr>
              <a:t>string</a:t>
            </a:r>
            <a:r>
              <a:rPr lang="ru-RU" sz="3200" dirty="0">
                <a:solidFill>
                  <a:srgbClr val="141718"/>
                </a:solidFill>
                <a:latin typeface="__Karla_78bc08"/>
              </a:rPr>
              <a:t> </a:t>
            </a:r>
            <a:r>
              <a:rPr lang="ru-RU" sz="3200" b="1" dirty="0">
                <a:solidFill>
                  <a:srgbClr val="141718"/>
                </a:solidFill>
                <a:latin typeface="__Karla_78bc08"/>
              </a:rPr>
              <a:t>-&gt; Color</a:t>
            </a:r>
            <a:r>
              <a:rPr lang="ru-RU" sz="3200" dirty="0">
                <a:solidFill>
                  <a:srgbClr val="141718"/>
                </a:solidFill>
                <a:latin typeface="__Karla_78bc08"/>
              </a:rPr>
              <a:t>) в зависимости от вводимого текста.</a:t>
            </a:r>
          </a:p>
        </p:txBody>
      </p:sp>
    </p:spTree>
    <p:extLst>
      <p:ext uri="{BB962C8B-B14F-4D97-AF65-F5344CB8AC3E}">
        <p14:creationId xmlns:p14="http://schemas.microsoft.com/office/powerpoint/2010/main" val="9344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282" y="344646"/>
            <a:ext cx="90116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Триггеры свойств</a:t>
            </a:r>
            <a:endParaRPr lang="ko-KR" altLang="en-US" sz="48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154" y="1337793"/>
            <a:ext cx="113372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Триггеры свойств </a:t>
            </a:r>
            <a:r>
              <a:rPr lang="ru-RU" sz="2800" b="0" i="0" dirty="0">
                <a:solidFill>
                  <a:srgbClr val="141718"/>
                </a:solidFill>
                <a:effectLst/>
                <a:latin typeface="__Karla_78bc08"/>
              </a:rPr>
              <a:t>позволяют реагировать на изменение свойств объекта</a:t>
            </a:r>
          </a:p>
          <a:p>
            <a:r>
              <a:rPr lang="ru-RU" sz="2800" dirty="0">
                <a:latin typeface="Bahnschrift" panose="020B0502040204020203" pitchFamily="34" charset="0"/>
              </a:rPr>
              <a:t>Составляющие:</a:t>
            </a:r>
          </a:p>
          <a:p>
            <a:r>
              <a:rPr lang="ru-RU" sz="2800" dirty="0">
                <a:latin typeface="Bahnschrift" panose="020B0502040204020203" pitchFamily="34" charset="0"/>
              </a:rPr>
              <a:t>Property: свойство, которое нужно отслеживать.</a:t>
            </a:r>
          </a:p>
          <a:p>
            <a:r>
              <a:rPr lang="ru-RU" sz="2800" dirty="0">
                <a:latin typeface="Bahnschrift" panose="020B0502040204020203" pitchFamily="34" charset="0"/>
              </a:rPr>
              <a:t>Value: значение, активирующее триггер.</a:t>
            </a:r>
          </a:p>
          <a:p>
            <a:r>
              <a:rPr lang="ru-RU" sz="2800" dirty="0" err="1">
                <a:latin typeface="Bahnschrift" panose="020B0502040204020203" pitchFamily="34" charset="0"/>
              </a:rPr>
              <a:t>TargetType</a:t>
            </a:r>
            <a:r>
              <a:rPr lang="ru-RU" sz="2800" dirty="0">
                <a:latin typeface="Bahnschrift" panose="020B0502040204020203" pitchFamily="34" charset="0"/>
              </a:rPr>
              <a:t>: тип объекта, к которому применяется триггер.</a:t>
            </a:r>
          </a:p>
          <a:p>
            <a:endParaRPr lang="ru-RU" sz="2800" dirty="0">
              <a:latin typeface="Bahnschrift" panose="020B0502040204020203" pitchFamily="34" charset="0"/>
            </a:endParaRPr>
          </a:p>
          <a:p>
            <a:r>
              <a:rPr lang="ru-RU" sz="2800" dirty="0">
                <a:latin typeface="Bahnschrift" panose="020B0502040204020203" pitchFamily="34" charset="0"/>
              </a:rPr>
              <a:t>Пример (</a:t>
            </a:r>
            <a:r>
              <a:rPr lang="en-US" sz="2800" dirty="0">
                <a:latin typeface="Bahnschrift" panose="020B0502040204020203" pitchFamily="34" charset="0"/>
              </a:rPr>
              <a:t>XAML):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&lt;Trigger Property="</a:t>
            </a:r>
            <a:r>
              <a:rPr lang="en-US" sz="2800" dirty="0" err="1">
                <a:latin typeface="Bahnschrift" panose="020B0502040204020203" pitchFamily="34" charset="0"/>
              </a:rPr>
              <a:t>Entry.IsFocused</a:t>
            </a:r>
            <a:r>
              <a:rPr lang="en-US" sz="2800" dirty="0">
                <a:latin typeface="Bahnschrift" panose="020B0502040204020203" pitchFamily="34" charset="0"/>
              </a:rPr>
              <a:t>" Value="True" </a:t>
            </a:r>
            <a:r>
              <a:rPr lang="en-US" sz="2800" dirty="0" err="1">
                <a:latin typeface="Bahnschrift" panose="020B0502040204020203" pitchFamily="34" charset="0"/>
              </a:rPr>
              <a:t>TargetType</a:t>
            </a:r>
            <a:r>
              <a:rPr lang="en-US" sz="2800" dirty="0">
                <a:latin typeface="Bahnschrift" panose="020B0502040204020203" pitchFamily="34" charset="0"/>
              </a:rPr>
              <a:t>="Entry"&gt;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    &lt;Setter Property="</a:t>
            </a:r>
            <a:r>
              <a:rPr lang="en-US" sz="2800" dirty="0" err="1">
                <a:latin typeface="Bahnschrift" panose="020B0502040204020203" pitchFamily="34" charset="0"/>
              </a:rPr>
              <a:t>TextColor</a:t>
            </a:r>
            <a:r>
              <a:rPr lang="en-US" sz="2800" dirty="0">
                <a:latin typeface="Bahnschrift" panose="020B0502040204020203" pitchFamily="34" charset="0"/>
              </a:rPr>
              <a:t>" Value="Red" /&gt;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&lt;/Trigger&gt;</a:t>
            </a:r>
          </a:p>
          <a:p>
            <a:endParaRPr lang="ru-RU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56FEB27-B8E7-9400-7266-8CB0DF7E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9B19951-2267-5941-5358-1E3A883AF269}"/>
              </a:ext>
            </a:extLst>
          </p:cNvPr>
          <p:cNvSpPr txBox="1"/>
          <p:nvPr/>
        </p:nvSpPr>
        <p:spPr>
          <a:xfrm>
            <a:off x="1970282" y="344646"/>
            <a:ext cx="90116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Интерфейс </a:t>
            </a:r>
            <a:r>
              <a:rPr lang="en-US" altLang="ko-KR" sz="4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IValueConverter</a:t>
            </a:r>
            <a:endParaRPr lang="ru-RU" altLang="ko-KR" sz="48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9DCE093-2D4A-AD5B-5254-621A9F886831}"/>
              </a:ext>
            </a:extLst>
          </p:cNvPr>
          <p:cNvSpPr/>
          <p:nvPr/>
        </p:nvSpPr>
        <p:spPr>
          <a:xfrm>
            <a:off x="565154" y="1337793"/>
            <a:ext cx="113372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Для создания конвертера необходимо реализовать интерфейс </a:t>
            </a:r>
            <a:r>
              <a:rPr lang="ru-RU" altLang="ko-KR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IValueConverter</a:t>
            </a:r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, который содержит </a:t>
            </a:r>
            <a:r>
              <a:rPr lang="ru-RU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два метода:</a:t>
            </a:r>
          </a:p>
          <a:p>
            <a:r>
              <a:rPr lang="ru-RU" altLang="ko-KR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Convert</a:t>
            </a:r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- преобразует значение от источника привязки к типу целевого элемента.</a:t>
            </a:r>
          </a:p>
          <a:p>
            <a:r>
              <a:rPr lang="ru-RU" altLang="ko-KR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ConvertBack</a:t>
            </a:r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- возвращает значение к исходному типу (используется реже).</a:t>
            </a:r>
          </a:p>
          <a:p>
            <a:r>
              <a:rPr lang="ru-RU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Аргументы методов: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ko-KR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object</a:t>
            </a:r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ru-RU" altLang="ko-KR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value</a:t>
            </a:r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: значение для преобразования.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Type </a:t>
            </a:r>
            <a:r>
              <a:rPr lang="ru-RU" altLang="ko-KR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targetType</a:t>
            </a:r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: тип конечного значения.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ko-KR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object</a:t>
            </a:r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ru-RU" altLang="ko-KR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parameter</a:t>
            </a:r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: дополнительный параметр.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ko-KR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CultureInfo</a:t>
            </a:r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ru-RU" altLang="ko-KR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culture</a:t>
            </a:r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: текущая культура приложения.</a:t>
            </a:r>
            <a:endParaRPr lang="en-US" altLang="ko-KR" sz="28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8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3A705F37-56E8-9D4A-74E0-A63FD2F1B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7DD8328-AB16-1EF8-429F-6F2A4714A3E7}"/>
              </a:ext>
            </a:extLst>
          </p:cNvPr>
          <p:cNvSpPr txBox="1"/>
          <p:nvPr/>
        </p:nvSpPr>
        <p:spPr>
          <a:xfrm>
            <a:off x="1970282" y="36870"/>
            <a:ext cx="9011662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Пример конвертера. Преобразование даты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1D3954D-BCCC-E0EF-340E-38E0F19F3FD1}"/>
              </a:ext>
            </a:extLst>
          </p:cNvPr>
          <p:cNvSpPr/>
          <p:nvPr/>
        </p:nvSpPr>
        <p:spPr>
          <a:xfrm>
            <a:off x="427357" y="1392575"/>
            <a:ext cx="113372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public class 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DateTimeToLocalDateConverter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: 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IValueConverter</a:t>
            </a:r>
            <a:endParaRPr lang="en-US" altLang="ko-KR" sz="21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{</a:t>
            </a:r>
          </a:p>
          <a:p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public object Convert(object value, Type 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targetType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, object parameter, 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CultureInfo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culture)</a:t>
            </a:r>
          </a:p>
          <a:p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{</a:t>
            </a:r>
          </a:p>
          <a:p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    return ((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DateTime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)value).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ToString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("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dd.MM.yyyy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");</a:t>
            </a:r>
          </a:p>
          <a:p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}</a:t>
            </a:r>
          </a:p>
          <a:p>
            <a:endParaRPr lang="en-US" altLang="ko-KR" sz="21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public object 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ConvertBack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(object value, Type 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targetType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, object parameter, 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CultureInfo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culture)</a:t>
            </a:r>
          </a:p>
          <a:p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{</a:t>
            </a:r>
          </a:p>
          <a:p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    return 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DateTime.Now.ToString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("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dd.MM.yyyy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");</a:t>
            </a:r>
          </a:p>
          <a:p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}</a:t>
            </a:r>
          </a:p>
          <a:p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}</a:t>
            </a:r>
            <a:endParaRPr lang="ru-RU" altLang="ko-KR" sz="21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r>
              <a:rPr lang="ru-RU" sz="2400" b="0" i="0" dirty="0">
                <a:solidFill>
                  <a:srgbClr val="141718"/>
                </a:solidFill>
                <a:effectLst/>
                <a:latin typeface="__Karla_78bc08"/>
              </a:rPr>
              <a:t>Применение в </a:t>
            </a:r>
            <a:r>
              <a:rPr lang="en-US" sz="2400" b="0" i="0" dirty="0">
                <a:solidFill>
                  <a:srgbClr val="141718"/>
                </a:solidFill>
                <a:effectLst/>
                <a:latin typeface="__Karla_78bc08"/>
              </a:rPr>
              <a:t>XAML:</a:t>
            </a:r>
            <a:endParaRPr lang="ru-RU" sz="2100" b="0" i="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Bahnschrift" panose="020B0502040204020203" pitchFamily="34" charset="0"/>
              <a:cs typeface="Arial" pitchFamily="34" charset="0"/>
            </a:endParaRPr>
          </a:p>
          <a:p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&lt;Label Text="{Binding Source={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x:Reference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Name=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datePicker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}, Path=Date,</a:t>
            </a:r>
          </a:p>
          <a:p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          Converter={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StaticResource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2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dateConverter</a:t>
            </a:r>
            <a:r>
              <a:rPr lang="en-US" altLang="ko-K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}}" /&gt;</a:t>
            </a:r>
          </a:p>
          <a:p>
            <a:endParaRPr lang="en-US" altLang="ko-KR" sz="21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2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301CB9A3-DA9C-0F82-D45D-B0F6D0FB0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65976E5-E7B9-D5CB-E4A6-6A1C2BAED2FC}"/>
              </a:ext>
            </a:extLst>
          </p:cNvPr>
          <p:cNvSpPr txBox="1"/>
          <p:nvPr/>
        </p:nvSpPr>
        <p:spPr>
          <a:xfrm>
            <a:off x="1970282" y="344646"/>
            <a:ext cx="90116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Подключение конвертеров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CE26673-96BB-8338-03DC-B5E529A9B890}"/>
              </a:ext>
            </a:extLst>
          </p:cNvPr>
          <p:cNvSpPr/>
          <p:nvPr/>
        </p:nvSpPr>
        <p:spPr>
          <a:xfrm>
            <a:off x="565154" y="1238191"/>
            <a:ext cx="113372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Чтобы использовать конвертер, необходимо: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r>
              <a:rPr lang="ru-RU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Определить его в пространстве имен, например:</a:t>
            </a:r>
          </a:p>
          <a:p>
            <a:r>
              <a:rPr lang="ru-RU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xmlns:local</a:t>
            </a:r>
            <a:r>
              <a:rPr lang="ru-RU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="</a:t>
            </a:r>
            <a:r>
              <a:rPr lang="ru-RU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clr-namespace:HelloApp;assembly</a:t>
            </a:r>
            <a:r>
              <a:rPr lang="ru-RU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=</a:t>
            </a:r>
            <a:r>
              <a:rPr lang="ru-RU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HelloApp</a:t>
            </a:r>
            <a:r>
              <a:rPr lang="ru-RU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"</a:t>
            </a:r>
          </a:p>
          <a:p>
            <a:r>
              <a:rPr lang="ru-RU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Добавить его в ресурсы:</a:t>
            </a:r>
          </a:p>
          <a:p>
            <a:r>
              <a:rPr lang="en-US" altLang="ko-K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&lt;</a:t>
            </a:r>
            <a:r>
              <a:rPr lang="en-US" altLang="ko-KR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ContentPage.Resources</a:t>
            </a:r>
            <a:r>
              <a:rPr lang="en-US" altLang="ko-K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&gt;</a:t>
            </a:r>
          </a:p>
          <a:p>
            <a:r>
              <a:rPr lang="en-US" altLang="ko-K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&lt;</a:t>
            </a:r>
            <a:r>
              <a:rPr lang="en-US" altLang="ko-KR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ResourceDictionary</a:t>
            </a:r>
            <a:r>
              <a:rPr lang="en-US" altLang="ko-K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&gt;</a:t>
            </a:r>
          </a:p>
          <a:p>
            <a:r>
              <a:rPr lang="en-US" altLang="ko-K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&lt;</a:t>
            </a:r>
            <a:r>
              <a:rPr lang="en-US" altLang="ko-KR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local:DateTimeToLocalDateConverter</a:t>
            </a:r>
            <a:r>
              <a:rPr lang="en-US" altLang="ko-K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x:Key="dateConverter" /&gt;</a:t>
            </a:r>
          </a:p>
          <a:p>
            <a:r>
              <a:rPr lang="en-US" altLang="ko-K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&lt;/</a:t>
            </a:r>
            <a:r>
              <a:rPr lang="en-US" altLang="ko-KR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ResourceDictionary</a:t>
            </a:r>
            <a:r>
              <a:rPr lang="en-US" altLang="ko-K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&gt;</a:t>
            </a:r>
          </a:p>
          <a:p>
            <a:r>
              <a:rPr lang="en-US" altLang="ko-K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&lt;/</a:t>
            </a:r>
            <a:r>
              <a:rPr lang="en-US" altLang="ko-KR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ContentPage.Resources</a:t>
            </a:r>
            <a:r>
              <a:rPr lang="en-US" altLang="ko-K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&gt;</a:t>
            </a:r>
          </a:p>
          <a:p>
            <a:r>
              <a:rPr lang="ru-RU" altLang="ko-K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Применить с помощью выражения привязки:</a:t>
            </a:r>
          </a:p>
          <a:p>
            <a:r>
              <a:rPr lang="en-US" altLang="ko-K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Converter={</a:t>
            </a:r>
            <a:r>
              <a:rPr lang="en-US" altLang="ko-KR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StaticResource</a:t>
            </a:r>
            <a:r>
              <a:rPr lang="en-US" altLang="ko-K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r>
              <a:rPr lang="en-US" altLang="ko-KR" sz="3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dateConverter</a:t>
            </a:r>
            <a:r>
              <a:rPr lang="en-US" altLang="ko-K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5572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B63642F-E96E-293E-668C-0C29A3BD4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133FDC-3F2F-A005-5BEB-295E42CCD031}"/>
              </a:ext>
            </a:extLst>
          </p:cNvPr>
          <p:cNvSpPr txBox="1"/>
          <p:nvPr/>
        </p:nvSpPr>
        <p:spPr>
          <a:xfrm>
            <a:off x="1970282" y="344646"/>
            <a:ext cx="90116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Логика приложения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08CB09D-00BF-298E-C51A-095972D24750}"/>
              </a:ext>
            </a:extLst>
          </p:cNvPr>
          <p:cNvSpPr/>
          <p:nvPr/>
        </p:nvSpPr>
        <p:spPr>
          <a:xfrm>
            <a:off x="565154" y="1337793"/>
            <a:ext cx="113372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atin typeface="Bahnschrift" panose="020B0502040204020203" pitchFamily="34" charset="0"/>
              </a:rPr>
              <a:t>Создать приложение, где пользователь вводит текст, и на его основе меняется цвет текста в метке (Label). Логика реализуется с использованием:</a:t>
            </a:r>
          </a:p>
          <a:p>
            <a:endParaRPr lang="ru-RU" sz="3000" dirty="0">
              <a:latin typeface="Bahnschrift" panose="020B0502040204020203" pitchFamily="34" charset="0"/>
            </a:endParaRPr>
          </a:p>
          <a:p>
            <a:r>
              <a:rPr lang="ru-RU" sz="3000" dirty="0">
                <a:latin typeface="Bahnschrift" panose="020B0502040204020203" pitchFamily="34" charset="0"/>
              </a:rPr>
              <a:t>Конвертера (</a:t>
            </a:r>
            <a:r>
              <a:rPr lang="ru-RU" sz="3000" dirty="0" err="1">
                <a:latin typeface="Bahnschrift" panose="020B0502040204020203" pitchFamily="34" charset="0"/>
              </a:rPr>
              <a:t>StringToColorConverter</a:t>
            </a:r>
            <a:r>
              <a:rPr lang="ru-RU" sz="3000" dirty="0">
                <a:latin typeface="Bahnschrift" panose="020B0502040204020203" pitchFamily="34" charset="0"/>
              </a:rPr>
              <a:t>)</a:t>
            </a:r>
          </a:p>
          <a:p>
            <a:r>
              <a:rPr lang="ru-RU" sz="3000" dirty="0">
                <a:latin typeface="Bahnschrift" panose="020B0502040204020203" pitchFamily="34" charset="0"/>
              </a:rPr>
              <a:t>Триггеров (</a:t>
            </a:r>
            <a:r>
              <a:rPr lang="ru-RU" sz="3000" dirty="0" err="1">
                <a:latin typeface="Bahnschrift" panose="020B0502040204020203" pitchFamily="34" charset="0"/>
              </a:rPr>
              <a:t>DataTrigger</a:t>
            </a:r>
            <a:r>
              <a:rPr lang="ru-RU" sz="3000" dirty="0">
                <a:latin typeface="Bahnschrift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869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B63642F-E96E-293E-668C-0C29A3BD4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133FDC-3F2F-A005-5BEB-295E42CCD031}"/>
              </a:ext>
            </a:extLst>
          </p:cNvPr>
          <p:cNvSpPr txBox="1"/>
          <p:nvPr/>
        </p:nvSpPr>
        <p:spPr>
          <a:xfrm>
            <a:off x="1970282" y="344646"/>
            <a:ext cx="90116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en-US" altLang="ko-KR" sz="4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MainPage</a:t>
            </a:r>
            <a:endParaRPr lang="ru-RU" altLang="ko-KR" sz="4800" b="1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08CB09D-00BF-298E-C51A-095972D24750}"/>
              </a:ext>
            </a:extLst>
          </p:cNvPr>
          <p:cNvSpPr/>
          <p:nvPr/>
        </p:nvSpPr>
        <p:spPr>
          <a:xfrm>
            <a:off x="565154" y="1337793"/>
            <a:ext cx="1133728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public partial class </a:t>
            </a:r>
            <a:r>
              <a:rPr lang="en-US" sz="2000" dirty="0" err="1"/>
              <a:t>MainPage</a:t>
            </a:r>
            <a:r>
              <a:rPr lang="en-US" sz="2000" dirty="0"/>
              <a:t> : </a:t>
            </a:r>
            <a:r>
              <a:rPr lang="en-US" sz="2000" dirty="0" err="1"/>
              <a:t>ContentPage</a:t>
            </a:r>
            <a:endParaRPr lang="en-US" sz="2000" dirty="0"/>
          </a:p>
          <a:p>
            <a:r>
              <a:rPr lang="ru-RU" sz="2000" dirty="0"/>
              <a:t>    {</a:t>
            </a:r>
          </a:p>
          <a:p>
            <a:r>
              <a:rPr lang="en-US" sz="2000" dirty="0"/>
              <a:t>        public </a:t>
            </a:r>
            <a:r>
              <a:rPr lang="en-US" sz="2000" dirty="0" err="1"/>
              <a:t>ICommand</a:t>
            </a:r>
            <a:r>
              <a:rPr lang="en-US" sz="2000" dirty="0"/>
              <a:t> </a:t>
            </a:r>
            <a:r>
              <a:rPr lang="en-US" sz="2000" dirty="0" err="1"/>
              <a:t>ValidateCommand</a:t>
            </a:r>
            <a:r>
              <a:rPr lang="en-US" sz="2000" dirty="0"/>
              <a:t> { get; set; } // </a:t>
            </a:r>
            <a:r>
              <a:rPr lang="ru-RU" sz="2000" dirty="0"/>
              <a:t>Команда для кнопки</a:t>
            </a:r>
          </a:p>
          <a:p>
            <a:endParaRPr lang="ru-RU" sz="2000" dirty="0"/>
          </a:p>
          <a:p>
            <a:r>
              <a:rPr lang="en-US" sz="2000" dirty="0"/>
              <a:t>        public </a:t>
            </a:r>
            <a:r>
              <a:rPr lang="en-US" sz="2000" dirty="0" err="1"/>
              <a:t>MainPage</a:t>
            </a:r>
            <a:r>
              <a:rPr lang="en-US" sz="2000" dirty="0"/>
              <a:t>()</a:t>
            </a:r>
          </a:p>
          <a:p>
            <a:r>
              <a:rPr lang="ru-RU" sz="2000" dirty="0"/>
              <a:t>        {</a:t>
            </a:r>
          </a:p>
          <a:p>
            <a:r>
              <a:rPr lang="en-US" sz="2000" dirty="0"/>
              <a:t>            </a:t>
            </a:r>
            <a:r>
              <a:rPr lang="en-US" sz="2000" dirty="0" err="1"/>
              <a:t>InitializeComponent</a:t>
            </a:r>
            <a:r>
              <a:rPr lang="en-US" sz="2000" dirty="0"/>
              <a:t>();</a:t>
            </a:r>
          </a:p>
          <a:p>
            <a:endParaRPr lang="ru-RU" sz="2000" dirty="0"/>
          </a:p>
          <a:p>
            <a:r>
              <a:rPr lang="en-US" sz="2000" dirty="0"/>
              <a:t>            </a:t>
            </a:r>
            <a:r>
              <a:rPr lang="en-US" sz="2000" dirty="0" err="1"/>
              <a:t>ValidateCommand</a:t>
            </a:r>
            <a:r>
              <a:rPr lang="en-US" sz="2000" dirty="0"/>
              <a:t> = new Command(() =&gt;</a:t>
            </a:r>
          </a:p>
          <a:p>
            <a:r>
              <a:rPr lang="ru-RU" sz="2000" dirty="0"/>
              <a:t>            {</a:t>
            </a:r>
          </a:p>
          <a:p>
            <a:r>
              <a:rPr lang="en-US" sz="2000" dirty="0"/>
              <a:t>                string </a:t>
            </a:r>
            <a:r>
              <a:rPr lang="en-US" sz="2000" dirty="0" err="1"/>
              <a:t>userInput</a:t>
            </a:r>
            <a:r>
              <a:rPr lang="en-US" sz="2000" dirty="0"/>
              <a:t> = colorEntry.Text?.</a:t>
            </a:r>
            <a:r>
              <a:rPr lang="en-US" sz="2000" dirty="0" err="1"/>
              <a:t>ToLower</a:t>
            </a:r>
            <a:r>
              <a:rPr lang="en-US" sz="2000" dirty="0"/>
              <a:t>();</a:t>
            </a:r>
          </a:p>
          <a:p>
            <a:r>
              <a:rPr lang="ru-RU" sz="2000" dirty="0"/>
              <a:t>                </a:t>
            </a:r>
            <a:r>
              <a:rPr lang="ru-RU" sz="2000" dirty="0" err="1"/>
              <a:t>DisplayAlert</a:t>
            </a:r>
            <a:r>
              <a:rPr lang="ru-RU" sz="2000" dirty="0"/>
              <a:t>("Информация", $"Вы вводите цвет: {</a:t>
            </a:r>
            <a:r>
              <a:rPr lang="ru-RU" sz="2000" dirty="0" err="1"/>
              <a:t>userInput</a:t>
            </a:r>
            <a:r>
              <a:rPr lang="ru-RU" sz="2000" dirty="0"/>
              <a:t> ?? "неизвестный"}", "OK");</a:t>
            </a:r>
          </a:p>
          <a:p>
            <a:r>
              <a:rPr lang="ru-RU" sz="2000" dirty="0"/>
              <a:t>            });</a:t>
            </a:r>
          </a:p>
          <a:p>
            <a:endParaRPr lang="ru-RU" sz="2000" dirty="0"/>
          </a:p>
          <a:p>
            <a:r>
              <a:rPr lang="ru-RU" sz="2000" dirty="0"/>
              <a:t>            </a:t>
            </a:r>
            <a:r>
              <a:rPr lang="ru-RU" sz="2000" dirty="0" err="1"/>
              <a:t>BindingContext</a:t>
            </a:r>
            <a:r>
              <a:rPr lang="ru-RU" sz="2000" dirty="0"/>
              <a:t> = </a:t>
            </a:r>
            <a:r>
              <a:rPr lang="ru-RU" sz="2000" dirty="0" err="1"/>
              <a:t>this</a:t>
            </a:r>
            <a:r>
              <a:rPr lang="ru-RU" sz="2000" dirty="0"/>
              <a:t>; // </a:t>
            </a:r>
            <a:r>
              <a:rPr lang="ru-RU" sz="2000" dirty="0" smtClean="0"/>
              <a:t>уст-ка контекста </a:t>
            </a:r>
            <a:r>
              <a:rPr lang="ru-RU" sz="2000" dirty="0"/>
              <a:t>для команды</a:t>
            </a:r>
          </a:p>
          <a:p>
            <a:r>
              <a:rPr lang="ru-RU" sz="2000" dirty="0"/>
              <a:t>        }</a:t>
            </a:r>
          </a:p>
          <a:p>
            <a:r>
              <a:rPr lang="ru-RU" sz="2000" dirty="0"/>
              <a:t>    }</a:t>
            </a:r>
            <a:endParaRPr lang="ru-RU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6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282" y="367729"/>
            <a:ext cx="9011662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Выполните задание</a:t>
            </a:r>
            <a:endParaRPr lang="ko-KR" altLang="en-US" sz="44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233" y="1259456"/>
            <a:ext cx="3225936" cy="5229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302" y="1259456"/>
            <a:ext cx="3096950" cy="52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40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546</Words>
  <Application>Microsoft Office PowerPoint</Application>
  <PresentationFormat>Широкоэкранный</PresentationFormat>
  <Paragraphs>87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 Unicode MS</vt:lpstr>
      <vt:lpstr>__Karla_78bc08</vt:lpstr>
      <vt:lpstr>Arial</vt:lpstr>
      <vt:lpstr>Bahnschrift</vt:lpstr>
      <vt:lpstr>Calibri</vt:lpstr>
      <vt:lpstr>Calibri Light</vt:lpstr>
      <vt:lpstr>Тема Office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30</cp:revision>
  <dcterms:created xsi:type="dcterms:W3CDTF">2024-09-17T19:01:21Z</dcterms:created>
  <dcterms:modified xsi:type="dcterms:W3CDTF">2025-03-06T12:32:09Z</dcterms:modified>
</cp:coreProperties>
</file>